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2" r:id="rId1"/>
    <p:sldMasterId id="2147483745" r:id="rId2"/>
  </p:sldMasterIdLst>
  <p:notesMasterIdLst>
    <p:notesMasterId r:id="rId20"/>
  </p:notesMasterIdLst>
  <p:handoutMasterIdLst>
    <p:handoutMasterId r:id="rId21"/>
  </p:handoutMasterIdLst>
  <p:sldIdLst>
    <p:sldId id="484" r:id="rId3"/>
    <p:sldId id="284" r:id="rId4"/>
    <p:sldId id="533" r:id="rId5"/>
    <p:sldId id="288" r:id="rId6"/>
    <p:sldId id="551" r:id="rId7"/>
    <p:sldId id="570" r:id="rId8"/>
    <p:sldId id="571" r:id="rId9"/>
    <p:sldId id="553" r:id="rId10"/>
    <p:sldId id="572" r:id="rId11"/>
    <p:sldId id="573" r:id="rId12"/>
    <p:sldId id="575" r:id="rId13"/>
    <p:sldId id="565" r:id="rId14"/>
    <p:sldId id="576" r:id="rId15"/>
    <p:sldId id="577" r:id="rId16"/>
    <p:sldId id="578" r:id="rId17"/>
    <p:sldId id="561" r:id="rId18"/>
    <p:sldId id="562" r:id="rId19"/>
  </p:sldIdLst>
  <p:sldSz cx="9144000" cy="6858000" type="screen4x3"/>
  <p:notesSz cx="6797675" cy="992822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0"/>
      </p:ext>
    </p:extLst>
  </p:showPr>
  <p:clrMru>
    <a:srgbClr val="005696"/>
    <a:srgbClr val="990000"/>
    <a:srgbClr val="CDD8E5"/>
    <a:srgbClr val="00C005"/>
    <a:srgbClr val="FFFF00"/>
    <a:srgbClr val="FFB7B7"/>
    <a:srgbClr val="9FB5CD"/>
    <a:srgbClr val="FFFFFF"/>
    <a:srgbClr val="FEA501"/>
    <a:srgbClr val="EAEAE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8" autoAdjust="0"/>
    <p:restoredTop sz="84291" autoAdjust="0"/>
  </p:normalViewPr>
  <p:slideViewPr>
    <p:cSldViewPr snapToGrid="0">
      <p:cViewPr varScale="1">
        <p:scale>
          <a:sx n="76" d="100"/>
          <a:sy n="76" d="100"/>
        </p:scale>
        <p:origin x="-173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4652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-1950" y="-90"/>
      </p:cViewPr>
      <p:guideLst>
        <p:guide orient="horz" pos="3127"/>
        <p:guide pos="2142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4.xml"/><Relationship Id="rId1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6145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3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911" y="0"/>
            <a:ext cx="2946144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4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30223"/>
            <a:ext cx="2946145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5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911" y="9430223"/>
            <a:ext cx="2946144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D592492-A561-CA4B-9BC8-43DCBD6D63AC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485050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6145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911" y="0"/>
            <a:ext cx="2946144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91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4113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0254" y="4715907"/>
            <a:ext cx="5437168" cy="446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30223"/>
            <a:ext cx="2946145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911" y="9430223"/>
            <a:ext cx="2946144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87A0291-C69D-8B46-8086-5509DFD799B1}" type="slidenum">
              <a:rPr lang="de-DE"/>
              <a:pPr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4992019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9934" indent="-288436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53744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15242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76740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38237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99735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61233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922730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C8A0044B-9621-D442-9C88-6ED8B240719D}" type="slidenum">
              <a:rPr lang="de-DE" sz="1200"/>
              <a:pPr eaLnBrk="1" hangingPunct="1"/>
              <a:t>1</a:t>
            </a:fld>
            <a:endParaRPr lang="de-DE" sz="1200" dirty="0"/>
          </a:p>
        </p:txBody>
      </p:sp>
      <p:sp>
        <p:nvSpPr>
          <p:cNvPr id="50179" name="Rectangle 7"/>
          <p:cNvSpPr txBox="1">
            <a:spLocks noGrp="1" noChangeArrowheads="1"/>
          </p:cNvSpPr>
          <p:nvPr/>
        </p:nvSpPr>
        <p:spPr bwMode="auto">
          <a:xfrm>
            <a:off x="3853150" y="9434996"/>
            <a:ext cx="2944525" cy="493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15" tIns="47862" rIns="95715" bIns="47862" anchor="b"/>
          <a:lstStyle>
            <a:lvl1pPr defTabSz="947738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defTabSz="947738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947738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947738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947738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9477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9477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9477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9477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/>
            <a:fld id="{2A8D0DA8-2A05-DC43-8D66-A7511AEB48C0}" type="slidenum">
              <a:rPr lang="en-GB" sz="1300"/>
              <a:pPr algn="r" eaLnBrk="1" hangingPunct="1"/>
              <a:t>1</a:t>
            </a:fld>
            <a:endParaRPr lang="en-GB" sz="1300" dirty="0"/>
          </a:p>
        </p:txBody>
      </p:sp>
      <p:sp>
        <p:nvSpPr>
          <p:cNvPr id="5018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5988" y="744538"/>
            <a:ext cx="4967287" cy="3724275"/>
          </a:xfrm>
          <a:ln/>
        </p:spPr>
      </p:sp>
      <p:sp>
        <p:nvSpPr>
          <p:cNvPr id="5018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7005" y="4715907"/>
            <a:ext cx="4983666" cy="4467701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5715" tIns="47862" rIns="95715" bIns="47862"/>
          <a:lstStyle/>
          <a:p>
            <a:pPr eaLnBrk="1" hangingPunct="1"/>
            <a:endParaRPr lang="de-D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9934" indent="-288436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53744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15242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76740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38237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99735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61233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922730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FCF8E7E5-1230-9148-8DB2-61F287C6ACD1}" type="slidenum">
              <a:rPr lang="de-DE" sz="1200"/>
              <a:pPr eaLnBrk="1" hangingPunct="1"/>
              <a:t>2</a:t>
            </a:fld>
            <a:endParaRPr lang="de-DE" sz="1200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5988" y="744538"/>
            <a:ext cx="4967287" cy="3724275"/>
          </a:xfrm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7005" y="4715907"/>
            <a:ext cx="4983666" cy="4467701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noProof="1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9934" indent="-288436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53744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15242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76740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38237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99735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61233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922730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38FD180-41FF-5941-A279-04A29BBA3DA3}" type="slidenum">
              <a:rPr lang="de-DE" sz="1200"/>
              <a:pPr eaLnBrk="1" hangingPunct="1"/>
              <a:t>4</a:t>
            </a:fld>
            <a:endParaRPr lang="de-DE" sz="1200" dirty="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5988" y="744538"/>
            <a:ext cx="4967287" cy="3724275"/>
          </a:xfrm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7005" y="4715907"/>
            <a:ext cx="4983666" cy="4467701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noProof="1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29" name="Rectangle 7"/>
          <p:cNvSpPr>
            <a:spLocks noGrp="1" noChangeArrowheads="1"/>
          </p:cNvSpPr>
          <p:nvPr>
            <p:ph type="ctrTitle"/>
          </p:nvPr>
        </p:nvSpPr>
        <p:spPr>
          <a:xfrm>
            <a:off x="1809530" y="3882000"/>
            <a:ext cx="7200000" cy="1912218"/>
          </a:xfrm>
        </p:spPr>
        <p:txBody>
          <a:bodyPr anchor="t"/>
          <a:lstStyle>
            <a:lvl1pPr algn="r">
              <a:lnSpc>
                <a:spcPct val="11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Cliquez pour modifier le style du titre</a:t>
            </a:r>
            <a:endParaRPr lang="de-DE" dirty="0"/>
          </a:p>
        </p:txBody>
      </p:sp>
      <p:sp>
        <p:nvSpPr>
          <p:cNvPr id="111630" name="Rectangle 12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1809530" y="5829300"/>
            <a:ext cx="7200000" cy="497541"/>
          </a:xfrm>
        </p:spPr>
        <p:txBody>
          <a:bodyPr tIns="45720" bIns="45720"/>
          <a:lstStyle>
            <a:lvl1pPr marL="0" indent="0" algn="r">
              <a:buFontTx/>
              <a:buNone/>
              <a:defRPr sz="2400" cap="small" baseline="0"/>
            </a:lvl1pPr>
          </a:lstStyle>
          <a:p>
            <a:r>
              <a:rPr lang="fr-FR" dirty="0" smtClean="0"/>
              <a:t>Cliquez pour modifier le style des sous-titres du masque</a:t>
            </a:r>
            <a:endParaRPr lang="de-DE" dirty="0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1"/>
          </p:nvPr>
        </p:nvSpPr>
        <p:spPr>
          <a:xfrm>
            <a:off x="1815353" y="6373440"/>
            <a:ext cx="7194177" cy="484560"/>
          </a:xfrm>
        </p:spPr>
        <p:txBody>
          <a:bodyPr/>
          <a:lstStyle>
            <a:lvl1pPr algn="r">
              <a:buFontTx/>
              <a:buNone/>
              <a:defRPr sz="2400" i="1" baseline="0"/>
            </a:lvl1pPr>
            <a:lvl2pPr algn="r">
              <a:buFontTx/>
              <a:buNone/>
              <a:defRPr sz="2400"/>
            </a:lvl2pPr>
            <a:lvl3pPr algn="r">
              <a:buFontTx/>
              <a:buNone/>
              <a:defRPr sz="2400"/>
            </a:lvl3pPr>
            <a:lvl4pPr algn="r">
              <a:buFontTx/>
              <a:buNone/>
              <a:defRPr sz="2400"/>
            </a:lvl4pPr>
            <a:lvl5pPr algn="r">
              <a:buFontTx/>
              <a:buNone/>
              <a:defRPr sz="24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xmlns="" val="1735077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759398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762436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845029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9932664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91313" y="252413"/>
            <a:ext cx="2128837" cy="5549900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00038" y="252413"/>
            <a:ext cx="6238875" cy="55499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8131346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29" name="Rectangle 7"/>
          <p:cNvSpPr>
            <a:spLocks noGrp="1" noChangeArrowheads="1"/>
          </p:cNvSpPr>
          <p:nvPr>
            <p:ph type="ctrTitle"/>
          </p:nvPr>
        </p:nvSpPr>
        <p:spPr>
          <a:xfrm>
            <a:off x="1809530" y="3882000"/>
            <a:ext cx="7200000" cy="1912218"/>
          </a:xfrm>
        </p:spPr>
        <p:txBody>
          <a:bodyPr anchor="t"/>
          <a:lstStyle>
            <a:lvl1pPr algn="r">
              <a:lnSpc>
                <a:spcPct val="11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Cliquez pour modifier le style du titre</a:t>
            </a:r>
            <a:endParaRPr lang="de-DE" dirty="0"/>
          </a:p>
        </p:txBody>
      </p:sp>
      <p:sp>
        <p:nvSpPr>
          <p:cNvPr id="111630" name="Rectangle 12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1809530" y="5829300"/>
            <a:ext cx="7200000" cy="497541"/>
          </a:xfrm>
        </p:spPr>
        <p:txBody>
          <a:bodyPr tIns="45720" bIns="45720"/>
          <a:lstStyle>
            <a:lvl1pPr marL="0" indent="0" algn="r">
              <a:buFontTx/>
              <a:buNone/>
              <a:defRPr sz="2400" cap="small" baseline="0"/>
            </a:lvl1pPr>
          </a:lstStyle>
          <a:p>
            <a:r>
              <a:rPr lang="fr-FR" dirty="0" smtClean="0"/>
              <a:t>Cliquez pour modifier le style des sous-titres du masque</a:t>
            </a:r>
            <a:endParaRPr lang="de-DE" dirty="0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1"/>
          </p:nvPr>
        </p:nvSpPr>
        <p:spPr>
          <a:xfrm>
            <a:off x="1815353" y="6373440"/>
            <a:ext cx="7194177" cy="484560"/>
          </a:xfrm>
        </p:spPr>
        <p:txBody>
          <a:bodyPr/>
          <a:lstStyle>
            <a:lvl1pPr algn="r">
              <a:buFontTx/>
              <a:buNone/>
              <a:defRPr sz="2400" i="1" baseline="0"/>
            </a:lvl1pPr>
            <a:lvl2pPr algn="r">
              <a:buFontTx/>
              <a:buNone/>
              <a:defRPr sz="2400"/>
            </a:lvl2pPr>
            <a:lvl3pPr algn="r">
              <a:buFontTx/>
              <a:buNone/>
              <a:defRPr sz="2400"/>
            </a:lvl3pPr>
            <a:lvl4pPr algn="r">
              <a:buFontTx/>
              <a:buNone/>
              <a:defRPr sz="2400"/>
            </a:lvl4pPr>
            <a:lvl5pPr algn="r">
              <a:buFontTx/>
              <a:buNone/>
              <a:defRPr sz="24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  <p:pic>
        <p:nvPicPr>
          <p:cNvPr id="7" name="Image 6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72536" y="6023262"/>
            <a:ext cx="1317273" cy="64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4234408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0"/>
            <a:ext cx="9020174" cy="968375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1763486" y="1219201"/>
            <a:ext cx="3650343" cy="5329238"/>
          </a:xfrm>
        </p:spPr>
        <p:txBody>
          <a:bodyPr/>
          <a:lstStyle>
            <a:lvl1pPr>
              <a:defRPr sz="2400" b="1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>
              <a:lnSpc>
                <a:spcPct val="120000"/>
              </a:lnSpc>
            </a:pPr>
            <a:r>
              <a:rPr lang="fr-FR" dirty="0" smtClean="0"/>
              <a:t>De quoi il s’agit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 lvl="1"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Objectif(s)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>
              <a:lnSpc>
                <a:spcPct val="120000"/>
              </a:lnSpc>
            </a:pPr>
            <a:endParaRPr lang="fr-FR" dirty="0"/>
          </a:p>
        </p:txBody>
      </p:sp>
      <p:sp>
        <p:nvSpPr>
          <p:cNvPr id="10" name="Espace réservé du pied de page 3"/>
          <p:cNvSpPr>
            <a:spLocks noGrp="1"/>
          </p:cNvSpPr>
          <p:nvPr>
            <p:ph type="ftr" sz="quarter" idx="12"/>
          </p:nvPr>
        </p:nvSpPr>
        <p:spPr>
          <a:xfrm>
            <a:off x="3151188" y="6548438"/>
            <a:ext cx="3168650" cy="309562"/>
          </a:xfrm>
          <a:prstGeom prst="rect">
            <a:avLst/>
          </a:prstGeom>
        </p:spPr>
        <p:txBody>
          <a:bodyPr/>
          <a:lstStyle>
            <a:lvl1pPr algn="ctr"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" name="Rectangle à coins arrondis 10"/>
          <p:cNvSpPr/>
          <p:nvPr userDrawn="1"/>
        </p:nvSpPr>
        <p:spPr bwMode="auto">
          <a:xfrm>
            <a:off x="67237" y="1364343"/>
            <a:ext cx="1674478" cy="5406832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12" name="Rectangle à coins arrondis 11"/>
          <p:cNvSpPr/>
          <p:nvPr userDrawn="1"/>
        </p:nvSpPr>
        <p:spPr bwMode="auto">
          <a:xfrm>
            <a:off x="134357" y="6125029"/>
            <a:ext cx="1549300" cy="582729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15" name="Espace réservé du contenu 2"/>
          <p:cNvSpPr>
            <a:spLocks noGrp="1"/>
          </p:cNvSpPr>
          <p:nvPr>
            <p:ph idx="11"/>
          </p:nvPr>
        </p:nvSpPr>
        <p:spPr>
          <a:xfrm>
            <a:off x="116113" y="1422400"/>
            <a:ext cx="1603829" cy="4695371"/>
          </a:xfrm>
        </p:spPr>
        <p:txBody>
          <a:bodyPr/>
          <a:lstStyle>
            <a:lvl1pPr marL="93663" indent="-93663">
              <a:spcAft>
                <a:spcPts val="0"/>
              </a:spcAft>
              <a:defRPr sz="1100" b="1" i="0" cap="small" baseline="0">
                <a:solidFill>
                  <a:srgbClr val="0061B2"/>
                </a:solidFill>
                <a:effectLst/>
                <a:latin typeface="Arial Narrow" pitchFamily="34" charset="0"/>
                <a:cs typeface="Times New Roman" pitchFamily="18" charset="0"/>
              </a:defRPr>
            </a:lvl1pPr>
            <a:lvl2pPr marL="268288" indent="-85725">
              <a:spcAft>
                <a:spcPts val="0"/>
              </a:spcAft>
              <a:buFont typeface="Arial" pitchFamily="34" charset="0"/>
              <a:buChar char="•"/>
              <a:defRPr sz="1000" b="0"/>
            </a:lvl2pPr>
            <a:lvl3pPr marL="363538" indent="-95250">
              <a:spcAft>
                <a:spcPts val="0"/>
              </a:spcAft>
              <a:defRPr sz="900" i="1"/>
            </a:lvl3pPr>
            <a:lvl4pPr marL="538163" indent="-174625">
              <a:defRPr sz="1200"/>
            </a:lvl4pPr>
            <a:lvl5pPr marL="538163" indent="-174625">
              <a:defRPr sz="1200"/>
            </a:lvl5pPr>
          </a:lstStyle>
          <a:p>
            <a:pPr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Caractérisation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Contexte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Périmètre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Collecte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Prétraitement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Analyse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statistique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cognitive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Solution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Plan d’action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Système IP</a:t>
            </a:r>
          </a:p>
          <a:p>
            <a:pPr lvl="2"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Représentation </a:t>
            </a:r>
            <a:r>
              <a:rPr lang="fr-FR" dirty="0" err="1" smtClean="0"/>
              <a:t>Stat&amp;Co</a:t>
            </a:r>
            <a:endParaRPr lang="fr-FR" dirty="0" smtClean="0"/>
          </a:p>
          <a:p>
            <a:pPr lvl="1">
              <a:lnSpc>
                <a:spcPct val="120000"/>
              </a:lnSpc>
            </a:pPr>
            <a:r>
              <a:rPr lang="fr-FR" b="1" dirty="0" smtClean="0"/>
              <a:t>Décomposition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Décision</a:t>
            </a:r>
          </a:p>
          <a:p>
            <a:pPr lvl="1"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Entrepôt d’expériences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Modèles à stocker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Alternatives </a:t>
            </a:r>
          </a:p>
          <a:p>
            <a:pPr lvl="1"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Exploitation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Inférence bayésienne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Arbres de décision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Autres</a:t>
            </a:r>
            <a:endParaRPr lang="fr-FR" b="1" dirty="0"/>
          </a:p>
        </p:txBody>
      </p:sp>
      <p:sp>
        <p:nvSpPr>
          <p:cNvPr id="20" name="Espace réservé du contenu 2"/>
          <p:cNvSpPr>
            <a:spLocks noGrp="1"/>
          </p:cNvSpPr>
          <p:nvPr>
            <p:ph idx="13" hasCustomPrompt="1"/>
          </p:nvPr>
        </p:nvSpPr>
        <p:spPr>
          <a:xfrm>
            <a:off x="5493657" y="1219201"/>
            <a:ext cx="3650343" cy="5329238"/>
          </a:xfrm>
        </p:spPr>
        <p:txBody>
          <a:bodyPr/>
          <a:lstStyle>
            <a:lvl1pPr>
              <a:defRPr sz="2400" b="1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Cas industriel</a:t>
            </a:r>
            <a:endParaRPr lang="fr-FR" dirty="0"/>
          </a:p>
        </p:txBody>
      </p:sp>
      <p:pic>
        <p:nvPicPr>
          <p:cNvPr id="16" name="Image 15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72537" y="6244936"/>
            <a:ext cx="1338054" cy="426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6179829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0"/>
            <a:ext cx="9020174" cy="968375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63486" y="1489075"/>
            <a:ext cx="7380514" cy="5059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10" name="Espace réservé du pied de page 3"/>
          <p:cNvSpPr>
            <a:spLocks noGrp="1"/>
          </p:cNvSpPr>
          <p:nvPr>
            <p:ph type="ftr" sz="quarter" idx="12"/>
          </p:nvPr>
        </p:nvSpPr>
        <p:spPr>
          <a:xfrm>
            <a:off x="3151188" y="6548438"/>
            <a:ext cx="3168650" cy="309562"/>
          </a:xfrm>
          <a:prstGeom prst="rect">
            <a:avLst/>
          </a:prstGeom>
        </p:spPr>
        <p:txBody>
          <a:bodyPr/>
          <a:lstStyle>
            <a:lvl1pPr algn="ctr"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" name="Rectangle à coins arrondis 10"/>
          <p:cNvSpPr/>
          <p:nvPr userDrawn="1"/>
        </p:nvSpPr>
        <p:spPr bwMode="auto">
          <a:xfrm>
            <a:off x="67237" y="1364343"/>
            <a:ext cx="1674478" cy="5406832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12" name="Rectangle à coins arrondis 11"/>
          <p:cNvSpPr/>
          <p:nvPr userDrawn="1"/>
        </p:nvSpPr>
        <p:spPr bwMode="auto">
          <a:xfrm>
            <a:off x="134357" y="6125029"/>
            <a:ext cx="1549300" cy="582729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15" name="Espace réservé du contenu 2"/>
          <p:cNvSpPr>
            <a:spLocks noGrp="1"/>
          </p:cNvSpPr>
          <p:nvPr>
            <p:ph idx="11" hasCustomPrompt="1"/>
          </p:nvPr>
        </p:nvSpPr>
        <p:spPr>
          <a:xfrm>
            <a:off x="116113" y="1422400"/>
            <a:ext cx="1603829" cy="4695371"/>
          </a:xfrm>
        </p:spPr>
        <p:txBody>
          <a:bodyPr/>
          <a:lstStyle>
            <a:lvl1pPr marL="93663" indent="-93663">
              <a:spcAft>
                <a:spcPts val="0"/>
              </a:spcAft>
              <a:defRPr sz="1100" b="1" i="0" cap="small" baseline="0">
                <a:solidFill>
                  <a:srgbClr val="0061B2"/>
                </a:solidFill>
                <a:effectLst/>
                <a:latin typeface="Arial Narrow" pitchFamily="34" charset="0"/>
                <a:cs typeface="Times New Roman" pitchFamily="18" charset="0"/>
              </a:defRPr>
            </a:lvl1pPr>
            <a:lvl2pPr marL="268288" indent="-85725">
              <a:spcAft>
                <a:spcPts val="0"/>
              </a:spcAft>
              <a:buFont typeface="Arial" pitchFamily="34" charset="0"/>
              <a:buChar char="•"/>
              <a:defRPr sz="1000" b="0"/>
            </a:lvl2pPr>
            <a:lvl3pPr marL="363538" indent="-95250">
              <a:spcAft>
                <a:spcPts val="0"/>
              </a:spcAft>
              <a:defRPr sz="900" i="1"/>
            </a:lvl3pPr>
            <a:lvl4pPr marL="538163" indent="-174625">
              <a:defRPr sz="1200"/>
            </a:lvl4pPr>
            <a:lvl5pPr marL="538163" indent="-174625">
              <a:defRPr sz="1200"/>
            </a:lvl5pPr>
          </a:lstStyle>
          <a:p>
            <a:pPr eaLnBrk="1" hangingPunct="1">
              <a:defRPr/>
            </a:pPr>
            <a:r>
              <a:rPr lang="fr-FR" dirty="0" smtClean="0"/>
              <a:t>Introduction &amp; problématique</a:t>
            </a:r>
          </a:p>
          <a:p>
            <a:pPr eaLnBrk="1" hangingPunct="1">
              <a:defRPr/>
            </a:pPr>
            <a:r>
              <a:rPr lang="fr-FR" dirty="0" smtClean="0"/>
              <a:t>Etat de l’art</a:t>
            </a:r>
          </a:p>
          <a:p>
            <a:pPr lvl="1" eaLnBrk="1" hangingPunct="1">
              <a:defRPr/>
            </a:pPr>
            <a:r>
              <a:rPr lang="fr-FR" dirty="0" smtClean="0"/>
              <a:t>Partie1</a:t>
            </a:r>
          </a:p>
          <a:p>
            <a:pPr lvl="1" eaLnBrk="1" hangingPunct="1">
              <a:defRPr/>
            </a:pPr>
            <a:r>
              <a:rPr lang="fr-FR" dirty="0" smtClean="0"/>
              <a:t>Partie 2</a:t>
            </a:r>
          </a:p>
          <a:p>
            <a:pPr lvl="2" eaLnBrk="1" hangingPunct="1">
              <a:defRPr/>
            </a:pPr>
            <a:r>
              <a:rPr lang="fr-FR" dirty="0" smtClean="0"/>
              <a:t>Sous-partie</a:t>
            </a:r>
          </a:p>
          <a:p>
            <a:pPr eaLnBrk="1" hangingPunct="1">
              <a:defRPr/>
            </a:pPr>
            <a:r>
              <a:rPr lang="fr-FR" dirty="0" smtClean="0"/>
              <a:t>Solution proposée</a:t>
            </a:r>
          </a:p>
          <a:p>
            <a:pPr lvl="1" eaLnBrk="1" hangingPunct="1">
              <a:defRPr/>
            </a:pPr>
            <a:r>
              <a:rPr lang="fr-FR" dirty="0" smtClean="0"/>
              <a:t>Notions de base</a:t>
            </a:r>
          </a:p>
          <a:p>
            <a:pPr lvl="1" eaLnBrk="1" hangingPunct="1">
              <a:defRPr/>
            </a:pPr>
            <a:r>
              <a:rPr lang="fr-FR" dirty="0" smtClean="0"/>
              <a:t>Hypothèses</a:t>
            </a:r>
          </a:p>
          <a:p>
            <a:pPr lvl="1" eaLnBrk="1" hangingPunct="1">
              <a:defRPr/>
            </a:pPr>
            <a:r>
              <a:rPr lang="fr-FR" dirty="0" smtClean="0"/>
              <a:t>Modélisation</a:t>
            </a:r>
          </a:p>
          <a:p>
            <a:pPr lvl="1" eaLnBrk="1" hangingPunct="1">
              <a:defRPr/>
            </a:pPr>
            <a:r>
              <a:rPr lang="fr-FR" dirty="0" smtClean="0"/>
              <a:t>Données</a:t>
            </a:r>
          </a:p>
          <a:p>
            <a:pPr eaLnBrk="1" hangingPunct="1">
              <a:defRPr/>
            </a:pPr>
            <a:r>
              <a:rPr lang="fr-FR" dirty="0" smtClean="0"/>
              <a:t>Simulation</a:t>
            </a:r>
          </a:p>
          <a:p>
            <a:pPr lvl="1" eaLnBrk="1" hangingPunct="1">
              <a:defRPr/>
            </a:pPr>
            <a:r>
              <a:rPr lang="fr-FR" dirty="0" smtClean="0"/>
              <a:t>Résultats obtenus</a:t>
            </a:r>
          </a:p>
          <a:p>
            <a:pPr lvl="1" eaLnBrk="1" hangingPunct="1">
              <a:defRPr/>
            </a:pPr>
            <a:r>
              <a:rPr lang="fr-FR" dirty="0" smtClean="0"/>
              <a:t>Interprétation</a:t>
            </a:r>
          </a:p>
          <a:p>
            <a:pPr eaLnBrk="1" hangingPunct="1">
              <a:defRPr/>
            </a:pPr>
            <a:r>
              <a:rPr lang="fr-FR" dirty="0" smtClean="0"/>
              <a:t>Conclusion</a:t>
            </a:r>
          </a:p>
          <a:p>
            <a:pPr eaLnBrk="1" hangingPunct="1">
              <a:defRPr/>
            </a:pPr>
            <a:r>
              <a:rPr lang="fr-FR" dirty="0" smtClean="0"/>
              <a:t>Perspective</a:t>
            </a:r>
          </a:p>
        </p:txBody>
      </p:sp>
      <p:pic>
        <p:nvPicPr>
          <p:cNvPr id="16" name="Image 15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72536" y="6192982"/>
            <a:ext cx="1275709" cy="477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5458516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243059" y="1457609"/>
            <a:ext cx="8645525" cy="3935130"/>
          </a:xfrm>
          <a:prstGeom prst="roundRect">
            <a:avLst>
              <a:gd name="adj" fmla="val 3143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968375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16860" y="1489074"/>
            <a:ext cx="8337176" cy="3879631"/>
          </a:xfrm>
        </p:spPr>
        <p:txBody>
          <a:bodyPr anchor="ctr"/>
          <a:lstStyle>
            <a:lvl1pPr marL="457200" indent="-457200">
              <a:buFont typeface="+mj-lt"/>
              <a:buAutoNum type="arabicPeriod"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2935288" y="6521450"/>
            <a:ext cx="2895600" cy="336550"/>
          </a:xfrm>
          <a:prstGeom prst="rect">
            <a:avLst/>
          </a:prstGeom>
        </p:spPr>
        <p:txBody>
          <a:bodyPr/>
          <a:lstStyle>
            <a:lvl1pPr algn="ctr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pic>
        <p:nvPicPr>
          <p:cNvPr id="9" name="Image 8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7099363" y="5690753"/>
            <a:ext cx="1649782" cy="64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144393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67236" y="1479175"/>
            <a:ext cx="1963270" cy="5292000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5" name="Rectangle à coins arrondis 4"/>
          <p:cNvSpPr/>
          <p:nvPr userDrawn="1"/>
        </p:nvSpPr>
        <p:spPr bwMode="auto">
          <a:xfrm>
            <a:off x="148871" y="5943600"/>
            <a:ext cx="1800000" cy="742387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0354" r="22118"/>
          <a:stretch>
            <a:fillRect/>
          </a:stretch>
        </p:blipFill>
        <p:spPr bwMode="auto">
          <a:xfrm>
            <a:off x="266700" y="6045200"/>
            <a:ext cx="750888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4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49350" y="6184900"/>
            <a:ext cx="69850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069196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à coins arrondis 4"/>
          <p:cNvSpPr/>
          <p:nvPr userDrawn="1"/>
        </p:nvSpPr>
        <p:spPr bwMode="auto">
          <a:xfrm>
            <a:off x="67237" y="1364343"/>
            <a:ext cx="1674478" cy="5406832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0"/>
            <a:ext cx="9020174" cy="968375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92514" y="1489075"/>
            <a:ext cx="7351486" cy="5059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10" name="Espace réservé du pied de page 3"/>
          <p:cNvSpPr>
            <a:spLocks noGrp="1"/>
          </p:cNvSpPr>
          <p:nvPr>
            <p:ph type="ftr" sz="quarter" idx="12"/>
          </p:nvPr>
        </p:nvSpPr>
        <p:spPr>
          <a:xfrm>
            <a:off x="3151188" y="6548438"/>
            <a:ext cx="3168650" cy="309562"/>
          </a:xfrm>
          <a:prstGeom prst="rect">
            <a:avLst/>
          </a:prstGeom>
        </p:spPr>
        <p:txBody>
          <a:bodyPr/>
          <a:lstStyle>
            <a:lvl1pPr algn="ctr"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" name="Rectangle à coins arrondis 10"/>
          <p:cNvSpPr/>
          <p:nvPr userDrawn="1"/>
        </p:nvSpPr>
        <p:spPr bwMode="auto">
          <a:xfrm>
            <a:off x="134357" y="6125029"/>
            <a:ext cx="1549300" cy="582729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6" name="Espace réservé du contenu 2"/>
          <p:cNvSpPr>
            <a:spLocks noGrp="1"/>
          </p:cNvSpPr>
          <p:nvPr>
            <p:ph idx="11" hasCustomPrompt="1"/>
          </p:nvPr>
        </p:nvSpPr>
        <p:spPr>
          <a:xfrm>
            <a:off x="116113" y="1422400"/>
            <a:ext cx="1603829" cy="4688114"/>
          </a:xfrm>
        </p:spPr>
        <p:txBody>
          <a:bodyPr/>
          <a:lstStyle>
            <a:lvl1pPr marL="93663" indent="-93663">
              <a:spcAft>
                <a:spcPts val="0"/>
              </a:spcAft>
              <a:defRPr sz="1100" b="1" i="0" cap="small" baseline="0">
                <a:solidFill>
                  <a:srgbClr val="C00000"/>
                </a:solidFill>
                <a:effectLst/>
                <a:latin typeface="Arial Narrow" pitchFamily="34" charset="0"/>
                <a:cs typeface="Times New Roman" pitchFamily="18" charset="0"/>
              </a:defRPr>
            </a:lvl1pPr>
            <a:lvl2pPr marL="268288" indent="-85725">
              <a:spcAft>
                <a:spcPts val="0"/>
              </a:spcAft>
              <a:buFont typeface="Arial" pitchFamily="34" charset="0"/>
              <a:buChar char="•"/>
              <a:defRPr sz="1000" b="0"/>
            </a:lvl2pPr>
            <a:lvl3pPr marL="363538" indent="-95250">
              <a:spcAft>
                <a:spcPts val="0"/>
              </a:spcAft>
              <a:defRPr sz="900" i="1"/>
            </a:lvl3pPr>
            <a:lvl4pPr marL="538163" indent="-174625">
              <a:defRPr sz="1200"/>
            </a:lvl4pPr>
            <a:lvl5pPr marL="538163" indent="-174625">
              <a:defRPr sz="1200"/>
            </a:lvl5pPr>
          </a:lstStyle>
          <a:p>
            <a:pPr eaLnBrk="1" hangingPunct="1">
              <a:defRPr/>
            </a:pPr>
            <a:r>
              <a:rPr lang="fr-FR" dirty="0" smtClean="0"/>
              <a:t>Introduction &amp; problématique</a:t>
            </a:r>
          </a:p>
          <a:p>
            <a:pPr eaLnBrk="1" hangingPunct="1">
              <a:defRPr/>
            </a:pPr>
            <a:r>
              <a:rPr lang="fr-FR" dirty="0" smtClean="0"/>
              <a:t>Etat de l’art</a:t>
            </a:r>
          </a:p>
          <a:p>
            <a:pPr lvl="1" eaLnBrk="1" hangingPunct="1">
              <a:defRPr/>
            </a:pPr>
            <a:r>
              <a:rPr lang="fr-FR" dirty="0" smtClean="0"/>
              <a:t>Partie1</a:t>
            </a:r>
          </a:p>
          <a:p>
            <a:pPr lvl="1" eaLnBrk="1" hangingPunct="1">
              <a:defRPr/>
            </a:pPr>
            <a:r>
              <a:rPr lang="fr-FR" dirty="0" smtClean="0"/>
              <a:t>Partie 2</a:t>
            </a:r>
          </a:p>
          <a:p>
            <a:pPr lvl="2" eaLnBrk="1" hangingPunct="1">
              <a:defRPr/>
            </a:pPr>
            <a:r>
              <a:rPr lang="fr-FR" dirty="0" smtClean="0"/>
              <a:t>Sous-partie</a:t>
            </a:r>
          </a:p>
          <a:p>
            <a:pPr eaLnBrk="1" hangingPunct="1">
              <a:defRPr/>
            </a:pPr>
            <a:r>
              <a:rPr lang="fr-FR" dirty="0" smtClean="0"/>
              <a:t>Solution proposée</a:t>
            </a:r>
          </a:p>
          <a:p>
            <a:pPr lvl="1" eaLnBrk="1" hangingPunct="1">
              <a:defRPr/>
            </a:pPr>
            <a:r>
              <a:rPr lang="fr-FR" dirty="0" smtClean="0"/>
              <a:t>Notions de base</a:t>
            </a:r>
          </a:p>
          <a:p>
            <a:pPr lvl="1" eaLnBrk="1" hangingPunct="1">
              <a:defRPr/>
            </a:pPr>
            <a:r>
              <a:rPr lang="fr-FR" dirty="0" smtClean="0"/>
              <a:t>Hypothèses</a:t>
            </a:r>
          </a:p>
          <a:p>
            <a:pPr lvl="1" eaLnBrk="1" hangingPunct="1">
              <a:defRPr/>
            </a:pPr>
            <a:r>
              <a:rPr lang="fr-FR" dirty="0" smtClean="0"/>
              <a:t>Modélisation</a:t>
            </a:r>
          </a:p>
          <a:p>
            <a:pPr lvl="1" eaLnBrk="1" hangingPunct="1">
              <a:defRPr/>
            </a:pPr>
            <a:r>
              <a:rPr lang="fr-FR" dirty="0" smtClean="0"/>
              <a:t>Données</a:t>
            </a:r>
          </a:p>
          <a:p>
            <a:pPr eaLnBrk="1" hangingPunct="1">
              <a:defRPr/>
            </a:pPr>
            <a:r>
              <a:rPr lang="fr-FR" dirty="0" smtClean="0"/>
              <a:t>Simulation</a:t>
            </a:r>
          </a:p>
          <a:p>
            <a:pPr lvl="1" eaLnBrk="1" hangingPunct="1">
              <a:defRPr/>
            </a:pPr>
            <a:r>
              <a:rPr lang="fr-FR" dirty="0" smtClean="0"/>
              <a:t>Résultats obtenus</a:t>
            </a:r>
          </a:p>
          <a:p>
            <a:pPr lvl="1" eaLnBrk="1" hangingPunct="1">
              <a:defRPr/>
            </a:pPr>
            <a:r>
              <a:rPr lang="fr-FR" dirty="0" smtClean="0"/>
              <a:t>Interprétation</a:t>
            </a:r>
          </a:p>
          <a:p>
            <a:pPr eaLnBrk="1" hangingPunct="1">
              <a:defRPr/>
            </a:pPr>
            <a:r>
              <a:rPr lang="fr-FR" dirty="0" smtClean="0"/>
              <a:t>Conclusion</a:t>
            </a:r>
          </a:p>
          <a:p>
            <a:pPr eaLnBrk="1" hangingPunct="1">
              <a:defRPr/>
            </a:pPr>
            <a:r>
              <a:rPr lang="fr-FR" dirty="0" smtClean="0"/>
              <a:t>Perspective</a:t>
            </a:r>
          </a:p>
        </p:txBody>
      </p:sp>
      <p:pic>
        <p:nvPicPr>
          <p:cNvPr id="14" name="Image 13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34436" y="6182591"/>
            <a:ext cx="1386546" cy="4779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2628969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46097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114550" y="1489075"/>
            <a:ext cx="3276600" cy="4313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543550" y="1489075"/>
            <a:ext cx="3276600" cy="4313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773312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22227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9605317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415884783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8780603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5015972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31745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91313" y="252413"/>
            <a:ext cx="2128837" cy="5549900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00038" y="252413"/>
            <a:ext cx="6238875" cy="55499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43364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243059" y="1457609"/>
            <a:ext cx="8645525" cy="3935130"/>
          </a:xfrm>
          <a:prstGeom prst="roundRect">
            <a:avLst>
              <a:gd name="adj" fmla="val 3143"/>
            </a:avLst>
          </a:prstGeom>
          <a:solidFill>
            <a:schemeClr val="bg1">
              <a:lumMod val="85000"/>
            </a:schemeClr>
          </a:solidFill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968375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16860" y="1489074"/>
            <a:ext cx="8337176" cy="3879631"/>
          </a:xfrm>
        </p:spPr>
        <p:txBody>
          <a:bodyPr anchor="ctr"/>
          <a:lstStyle>
            <a:lvl1pPr marL="457200" indent="-457200">
              <a:buFont typeface="+mj-lt"/>
              <a:buAutoNum type="arabicPeriod"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2935288" y="6521450"/>
            <a:ext cx="2895600" cy="336550"/>
          </a:xfrm>
          <a:prstGeom prst="rect">
            <a:avLst/>
          </a:prstGeom>
        </p:spPr>
        <p:txBody>
          <a:bodyPr/>
          <a:lstStyle>
            <a:lvl1pPr algn="ctr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00375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re et contenu">
    <p:bg>
      <p:bgPr>
        <a:blipFill dpi="0" rotWithShape="0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aturation sat="16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67236" y="1479175"/>
            <a:ext cx="1963270" cy="5292000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5" name="Rectangle à coins arrondis 4"/>
          <p:cNvSpPr/>
          <p:nvPr userDrawn="1"/>
        </p:nvSpPr>
        <p:spPr bwMode="auto">
          <a:xfrm>
            <a:off x="148871" y="5943600"/>
            <a:ext cx="1800000" cy="742387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pic>
        <p:nvPicPr>
          <p:cNvPr id="9" name="Image 8"/>
          <p:cNvPicPr/>
          <p:nvPr userDrawn="1"/>
        </p:nvPicPr>
        <p:blipFill>
          <a:blip r:embed="rId4" cstate="print"/>
          <a:srcRect l="13058" t="22353" r="63469" b="56064"/>
          <a:stretch>
            <a:fillRect/>
          </a:stretch>
        </p:blipFill>
        <p:spPr bwMode="auto">
          <a:xfrm>
            <a:off x="324491" y="6012872"/>
            <a:ext cx="1473136" cy="616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4045509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67236" y="1479175"/>
            <a:ext cx="1963270" cy="5292000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5" name="Rectangle à coins arrondis 4"/>
          <p:cNvSpPr/>
          <p:nvPr userDrawn="1"/>
        </p:nvSpPr>
        <p:spPr bwMode="auto">
          <a:xfrm>
            <a:off x="148871" y="5943600"/>
            <a:ext cx="1800000" cy="742387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pic>
        <p:nvPicPr>
          <p:cNvPr id="9" name="Image 8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72536" y="6023262"/>
            <a:ext cx="1649782" cy="64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906922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355265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114550" y="1489075"/>
            <a:ext cx="3276600" cy="4313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543550" y="1489075"/>
            <a:ext cx="3276600" cy="4313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7994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524988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209009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6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14550" y="1489075"/>
            <a:ext cx="7029450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7" name="Rectangle 7"/>
          <p:cNvSpPr>
            <a:spLocks noGrp="1" noChangeArrowheads="1"/>
          </p:cNvSpPr>
          <p:nvPr>
            <p:ph type="title"/>
          </p:nvPr>
        </p:nvSpPr>
        <p:spPr bwMode="gray">
          <a:xfrm>
            <a:off x="0" y="0"/>
            <a:ext cx="9020175" cy="96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de-DE"/>
          </a:p>
        </p:txBody>
      </p:sp>
      <p:sp>
        <p:nvSpPr>
          <p:cNvPr id="110597" name="Rectangle 5"/>
          <p:cNvSpPr>
            <a:spLocks noChangeArrowheads="1"/>
          </p:cNvSpPr>
          <p:nvPr/>
        </p:nvSpPr>
        <p:spPr bwMode="gray">
          <a:xfrm>
            <a:off x="8172450" y="6575425"/>
            <a:ext cx="971550" cy="282575"/>
          </a:xfrm>
          <a:prstGeom prst="round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de-DE" sz="1000" b="1"/>
              <a:t>Page </a:t>
            </a:r>
            <a:r>
              <a:rPr lang="de-DE" sz="1000" b="1">
                <a:sym typeface="Wingdings" charset="0"/>
              </a:rPr>
              <a:t></a:t>
            </a:r>
            <a:r>
              <a:rPr lang="de-DE" sz="1000" b="1"/>
              <a:t> </a:t>
            </a:r>
            <a:fld id="{C82124D2-446A-A944-BF31-428EFCEA3674}" type="slidenum">
              <a:rPr lang="de-DE" sz="1000" b="1"/>
              <a:pPr algn="ctr"/>
              <a:t>‹N°›</a:t>
            </a:fld>
            <a:endParaRPr lang="de-DE" sz="1000" b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44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180975" indent="-180975" algn="l" rtl="0" eaLnBrk="0" fontAlgn="base" hangingPunct="0">
        <a:spcBef>
          <a:spcPct val="0"/>
        </a:spcBef>
        <a:spcAft>
          <a:spcPct val="40000"/>
        </a:spcAft>
        <a:buFont typeface="Wingdings" charset="0"/>
        <a:buChar char="§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444500" indent="-261938" algn="l" rtl="0" eaLnBrk="0" fontAlgn="base" hangingPunct="0">
        <a:spcBef>
          <a:spcPct val="0"/>
        </a:spcBef>
        <a:spcAft>
          <a:spcPct val="4000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720725" indent="-274638" algn="l" rtl="0" eaLnBrk="0" fontAlgn="base" hangingPunct="0">
        <a:spcBef>
          <a:spcPct val="0"/>
        </a:spcBef>
        <a:spcAft>
          <a:spcPct val="4000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987425" indent="-265113" algn="l" rtl="0" eaLnBrk="0" fontAlgn="base" hangingPunct="0">
        <a:spcBef>
          <a:spcPct val="0"/>
        </a:spcBef>
        <a:spcAft>
          <a:spcPct val="4000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1254125" indent="-265113" algn="l" rtl="0" eaLnBrk="0" fontAlgn="base" hangingPunct="0">
        <a:spcBef>
          <a:spcPct val="0"/>
        </a:spcBef>
        <a:spcAft>
          <a:spcPct val="4000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17113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6pPr>
      <a:lvl7pPr marL="21685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7pPr>
      <a:lvl8pPr marL="26257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8pPr>
      <a:lvl9pPr marL="30829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6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14550" y="1489075"/>
            <a:ext cx="7029450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7" name="Rectangle 7"/>
          <p:cNvSpPr>
            <a:spLocks noGrp="1" noChangeArrowheads="1"/>
          </p:cNvSpPr>
          <p:nvPr>
            <p:ph type="title"/>
          </p:nvPr>
        </p:nvSpPr>
        <p:spPr bwMode="gray">
          <a:xfrm>
            <a:off x="0" y="0"/>
            <a:ext cx="9020175" cy="96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de-DE"/>
          </a:p>
        </p:txBody>
      </p:sp>
      <p:sp>
        <p:nvSpPr>
          <p:cNvPr id="110597" name="Rectangle 5"/>
          <p:cNvSpPr>
            <a:spLocks noChangeArrowheads="1"/>
          </p:cNvSpPr>
          <p:nvPr/>
        </p:nvSpPr>
        <p:spPr bwMode="gray">
          <a:xfrm>
            <a:off x="8172450" y="6575425"/>
            <a:ext cx="971550" cy="282575"/>
          </a:xfrm>
          <a:prstGeom prst="round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de-DE" sz="1000" b="1"/>
              <a:t>Page </a:t>
            </a:r>
            <a:r>
              <a:rPr lang="de-DE" sz="1000" b="1">
                <a:sym typeface="Wingdings" charset="0"/>
              </a:rPr>
              <a:t></a:t>
            </a:r>
            <a:r>
              <a:rPr lang="de-DE" sz="1000" b="1"/>
              <a:t> </a:t>
            </a:r>
            <a:fld id="{C82124D2-446A-A944-BF31-428EFCEA3674}" type="slidenum">
              <a:rPr lang="de-DE" sz="1000" b="1"/>
              <a:pPr algn="ctr"/>
              <a:t>‹N°›</a:t>
            </a:fld>
            <a:endParaRPr lang="de-DE" sz="1000" b="1"/>
          </a:p>
        </p:txBody>
      </p:sp>
    </p:spTree>
    <p:extLst>
      <p:ext uri="{BB962C8B-B14F-4D97-AF65-F5344CB8AC3E}">
        <p14:creationId xmlns:p14="http://schemas.microsoft.com/office/powerpoint/2010/main" xmlns="" val="143724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59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180975" indent="-180975" algn="l" rtl="0" eaLnBrk="0" fontAlgn="base" hangingPunct="0">
        <a:spcBef>
          <a:spcPct val="0"/>
        </a:spcBef>
        <a:spcAft>
          <a:spcPct val="40000"/>
        </a:spcAft>
        <a:buFont typeface="Wingdings" charset="0"/>
        <a:buChar char="§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444500" indent="-261938" algn="l" rtl="0" eaLnBrk="0" fontAlgn="base" hangingPunct="0">
        <a:spcBef>
          <a:spcPct val="0"/>
        </a:spcBef>
        <a:spcAft>
          <a:spcPct val="4000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720725" indent="-274638" algn="l" rtl="0" eaLnBrk="0" fontAlgn="base" hangingPunct="0">
        <a:spcBef>
          <a:spcPct val="0"/>
        </a:spcBef>
        <a:spcAft>
          <a:spcPct val="4000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987425" indent="-265113" algn="l" rtl="0" eaLnBrk="0" fontAlgn="base" hangingPunct="0">
        <a:spcBef>
          <a:spcPct val="0"/>
        </a:spcBef>
        <a:spcAft>
          <a:spcPct val="4000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1254125" indent="-265113" algn="l" rtl="0" eaLnBrk="0" fontAlgn="base" hangingPunct="0">
        <a:spcBef>
          <a:spcPct val="0"/>
        </a:spcBef>
        <a:spcAft>
          <a:spcPct val="4000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17113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6pPr>
      <a:lvl7pPr marL="21685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7pPr>
      <a:lvl8pPr marL="26257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8pPr>
      <a:lvl9pPr marL="30829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ctrTitle"/>
          </p:nvPr>
        </p:nvSpPr>
        <p:spPr>
          <a:xfrm>
            <a:off x="0" y="4835045"/>
            <a:ext cx="9009530" cy="1202499"/>
          </a:xfrm>
        </p:spPr>
        <p:txBody>
          <a:bodyPr/>
          <a:lstStyle/>
          <a:p>
            <a:pPr algn="ctr">
              <a:lnSpc>
                <a:spcPts val="3200"/>
              </a:lnSpc>
            </a:pPr>
            <a:r>
              <a:rPr lang="en-CA" dirty="0" smtClean="0"/>
              <a:t>CHAPITRE 5 : Les </a:t>
            </a:r>
            <a:r>
              <a:rPr lang="en-CA" dirty="0" err="1" smtClean="0"/>
              <a:t>processus</a:t>
            </a:r>
            <a:r>
              <a:rPr lang="en-CA" dirty="0" smtClean="0"/>
              <a:t> de </a:t>
            </a:r>
            <a:r>
              <a:rPr lang="en-CA" dirty="0" err="1" smtClean="0"/>
              <a:t>planification</a:t>
            </a:r>
            <a:r>
              <a:rPr lang="en-CA" dirty="0" smtClean="0">
                <a:solidFill>
                  <a:schemeClr val="bg1"/>
                </a:solidFill>
              </a:rPr>
              <a:t/>
            </a:r>
            <a:br>
              <a:rPr lang="en-CA" dirty="0" smtClean="0">
                <a:solidFill>
                  <a:schemeClr val="bg1"/>
                </a:solidFill>
              </a:rPr>
            </a:br>
            <a:endParaRPr lang="fr-FR" i="1" dirty="0">
              <a:solidFill>
                <a:schemeClr val="bg1"/>
              </a:solidFill>
            </a:endParaRPr>
          </a:p>
        </p:txBody>
      </p:sp>
      <p:sp>
        <p:nvSpPr>
          <p:cNvPr id="6" name="Sous-titre 5"/>
          <p:cNvSpPr>
            <a:spLocks noGrp="1"/>
          </p:cNvSpPr>
          <p:nvPr>
            <p:ph type="subTitle" idx="1"/>
          </p:nvPr>
        </p:nvSpPr>
        <p:spPr>
          <a:xfrm>
            <a:off x="2517730" y="3594971"/>
            <a:ext cx="3569918" cy="588723"/>
          </a:xfrm>
        </p:spPr>
        <p:txBody>
          <a:bodyPr/>
          <a:lstStyle/>
          <a:p>
            <a:pPr algn="ctr"/>
            <a:r>
              <a:rPr lang="fr-FR" sz="1800" cap="none" dirty="0" smtClean="0">
                <a:solidFill>
                  <a:schemeClr val="bg2"/>
                </a:solidFill>
              </a:rPr>
              <a:t> </a:t>
            </a:r>
          </a:p>
          <a:p>
            <a:pPr algn="ctr"/>
            <a:r>
              <a:rPr lang="fr-FR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fr-FR" sz="1800" b="1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Professeur :Dr </a:t>
            </a:r>
            <a:r>
              <a:rPr lang="fr-FR" sz="1800" b="1" dirty="0" err="1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Séli</a:t>
            </a:r>
            <a:r>
              <a:rPr lang="fr-FR" sz="1800" b="1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APEDOME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35291" y="2319819"/>
            <a:ext cx="2901005" cy="755795"/>
          </a:xfrm>
          <a:prstGeom prst="rect">
            <a:avLst/>
          </a:prstGeom>
        </p:spPr>
        <p:txBody>
          <a:bodyPr>
            <a:prstTxWarp prst="textCanUp">
              <a:avLst>
                <a:gd name="adj" fmla="val 91037"/>
              </a:avLst>
            </a:prstTxWarp>
            <a:spAutoFit/>
          </a:bodyPr>
          <a:lstStyle/>
          <a:p>
            <a:pPr algn="ctr"/>
            <a:r>
              <a:rPr lang="fr-FR" sz="3200" i="1" kern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  <a:cs typeface="Calibri"/>
              </a:rPr>
              <a:t>Automne 2019</a:t>
            </a:r>
            <a:endParaRPr lang="fr-FR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+mn-lt"/>
            </a:endParaRPr>
          </a:p>
        </p:txBody>
      </p:sp>
      <p:sp>
        <p:nvSpPr>
          <p:cNvPr id="7" name="Titre 4"/>
          <p:cNvSpPr txBox="1">
            <a:spLocks/>
          </p:cNvSpPr>
          <p:nvPr/>
        </p:nvSpPr>
        <p:spPr bwMode="gray">
          <a:xfrm>
            <a:off x="0" y="300624"/>
            <a:ext cx="9009530" cy="1202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>INTRODUCTION</a:t>
            </a:r>
            <a:r>
              <a:rPr kumimoji="0" lang="en-CA" sz="3200" b="1" i="0" u="none" strike="noStrike" kern="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> A LA GESTION DES AFFAIRES</a:t>
            </a:r>
            <a:r>
              <a:rPr kumimoji="0" lang="en-CA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/>
            </a:r>
            <a:br>
              <a:rPr kumimoji="0" lang="en-CA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</a:br>
            <a:r>
              <a:rPr kumimoji="0" lang="en-CA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>ADM1700 </a:t>
            </a:r>
            <a:r>
              <a:rPr lang="en-CA" sz="3200" b="1" kern="0" dirty="0" smtClean="0">
                <a:solidFill>
                  <a:schemeClr val="bg1"/>
                </a:solidFill>
                <a:latin typeface="Arial Narrow" pitchFamily="34" charset="0"/>
                <a:cs typeface="Tahoma" pitchFamily="34" charset="0"/>
              </a:rPr>
              <a:t>A</a:t>
            </a:r>
            <a:r>
              <a:rPr kumimoji="0" lang="fr-FR" sz="3200" b="1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/>
            </a:r>
            <a:br>
              <a:rPr kumimoji="0" lang="fr-FR" sz="3200" b="1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</a:br>
            <a:endParaRPr kumimoji="0" lang="fr-FR" sz="3200" b="1" i="1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Narrow" pitchFamily="34" charset="0"/>
              <a:ea typeface="ＭＳ Ｐゴシック" charset="0"/>
              <a:cs typeface="Tahoma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Étape 1:Détermination de la vision, la mission et des objectifs généraux</a:t>
            </a:r>
            <a:endParaRPr lang="fr-FR" dirty="0"/>
          </a:p>
        </p:txBody>
      </p:sp>
      <p:sp>
        <p:nvSpPr>
          <p:cNvPr id="10" name="Flèche vers la droite 6"/>
          <p:cNvSpPr/>
          <p:nvPr/>
        </p:nvSpPr>
        <p:spPr bwMode="auto">
          <a:xfrm>
            <a:off x="187890" y="3732310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771816" y="1282424"/>
            <a:ext cx="4729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q"/>
            </a:pPr>
            <a:r>
              <a:rPr lang="fr-FR" sz="1800" dirty="0" smtClean="0">
                <a:solidFill>
                  <a:srgbClr val="FF0000"/>
                </a:solidFill>
              </a:rPr>
              <a:t>L’établissement des objectifs généraux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903249" y="1803578"/>
            <a:ext cx="4885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800" dirty="0" smtClean="0"/>
              <a:t>Un résultat qu’une organisation souhaite et auquel elle s’efforce de parvenir dans un délai déterminé.</a:t>
            </a:r>
            <a:endParaRPr lang="fr-FR" sz="1800" dirty="0"/>
          </a:p>
        </p:txBody>
      </p:sp>
      <p:sp>
        <p:nvSpPr>
          <p:cNvPr id="13" name="ZoneTexte 12"/>
          <p:cNvSpPr txBox="1"/>
          <p:nvPr/>
        </p:nvSpPr>
        <p:spPr>
          <a:xfrm>
            <a:off x="1891431" y="3770168"/>
            <a:ext cx="2793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Aide à déterminer exactement ce que l’on veut accomplir</a:t>
            </a:r>
            <a:endParaRPr lang="fr-FR" sz="1600" dirty="0"/>
          </a:p>
        </p:txBody>
      </p:sp>
      <p:sp>
        <p:nvSpPr>
          <p:cNvPr id="15" name="ZoneTexte 14"/>
          <p:cNvSpPr txBox="1"/>
          <p:nvPr/>
        </p:nvSpPr>
        <p:spPr>
          <a:xfrm>
            <a:off x="2041741" y="3381861"/>
            <a:ext cx="578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rgbClr val="FF0000"/>
                </a:solidFill>
              </a:rPr>
              <a:t>Les avantages de l’élaboration d’un objectif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1916482" y="5874541"/>
            <a:ext cx="2906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Facilite la coordination des activités</a:t>
            </a:r>
            <a:endParaRPr lang="fr-FR" sz="1600" dirty="0"/>
          </a:p>
        </p:txBody>
      </p:sp>
      <p:sp>
        <p:nvSpPr>
          <p:cNvPr id="19" name="ZoneTexte 18"/>
          <p:cNvSpPr txBox="1"/>
          <p:nvPr/>
        </p:nvSpPr>
        <p:spPr>
          <a:xfrm>
            <a:off x="1853853" y="4722145"/>
            <a:ext cx="2467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Fournit au personnel une importante source de motivation</a:t>
            </a:r>
            <a:endParaRPr lang="fr-FR" sz="1600" dirty="0"/>
          </a:p>
        </p:txBody>
      </p:sp>
      <p:sp>
        <p:nvSpPr>
          <p:cNvPr id="20" name="ZoneTexte 19"/>
          <p:cNvSpPr txBox="1"/>
          <p:nvPr/>
        </p:nvSpPr>
        <p:spPr>
          <a:xfrm>
            <a:off x="5536504" y="5237863"/>
            <a:ext cx="24801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Fournit des normes qui permettent l’évaluation du rendement</a:t>
            </a:r>
            <a:endParaRPr lang="fr-FR" sz="1600" dirty="0"/>
          </a:p>
        </p:txBody>
      </p:sp>
      <p:sp>
        <p:nvSpPr>
          <p:cNvPr id="21" name="ZoneTexte 20"/>
          <p:cNvSpPr txBox="1"/>
          <p:nvPr/>
        </p:nvSpPr>
        <p:spPr>
          <a:xfrm>
            <a:off x="5323562" y="3795221"/>
            <a:ext cx="2530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Réduit l’ampleur et le nombre de conflits entre les unités et individus qui forment l’entreprise</a:t>
            </a:r>
            <a:endParaRPr lang="fr-FR" sz="1600" dirty="0"/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 cstate="print"/>
          <a:srcRect l="25690" t="39306" r="46338" b="34247"/>
          <a:stretch>
            <a:fillRect/>
          </a:stretch>
        </p:blipFill>
        <p:spPr bwMode="auto">
          <a:xfrm>
            <a:off x="6857370" y="2304790"/>
            <a:ext cx="2036559" cy="108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Étape 2:Analyse de l’environnement de l’organisation</a:t>
            </a:r>
            <a:endParaRPr lang="fr-FR" dirty="0"/>
          </a:p>
        </p:txBody>
      </p:sp>
      <p:sp>
        <p:nvSpPr>
          <p:cNvPr id="10" name="Flèche vers la droite 6"/>
          <p:cNvSpPr/>
          <p:nvPr/>
        </p:nvSpPr>
        <p:spPr bwMode="auto">
          <a:xfrm>
            <a:off x="212942" y="4170721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30" name="Image 29" descr="figure_05-04.jpg"/>
          <p:cNvPicPr>
            <a:picLocks noChangeAspect="1"/>
          </p:cNvPicPr>
          <p:nvPr/>
        </p:nvPicPr>
        <p:blipFill>
          <a:blip r:embed="rId2" cstate="print"/>
          <a:srcRect r="12550"/>
          <a:stretch>
            <a:fillRect/>
          </a:stretch>
        </p:blipFill>
        <p:spPr>
          <a:xfrm>
            <a:off x="1950990" y="2019702"/>
            <a:ext cx="6767125" cy="3227493"/>
          </a:xfrm>
          <a:prstGeom prst="rect">
            <a:avLst/>
          </a:prstGeom>
        </p:spPr>
      </p:pic>
      <p:sp>
        <p:nvSpPr>
          <p:cNvPr id="33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Étape 2:Analyse de l’environnement de l’organisation</a:t>
            </a:r>
            <a:endParaRPr lang="fr-FR" dirty="0"/>
          </a:p>
        </p:txBody>
      </p:sp>
      <p:sp>
        <p:nvSpPr>
          <p:cNvPr id="4" name="Flèche vers la droite 6"/>
          <p:cNvSpPr/>
          <p:nvPr/>
        </p:nvSpPr>
        <p:spPr bwMode="auto">
          <a:xfrm>
            <a:off x="275572" y="4158195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6" name="Image 5" descr="figure_05-0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17067" y="1655261"/>
            <a:ext cx="4447820" cy="4347562"/>
          </a:xfrm>
          <a:prstGeom prst="rect">
            <a:avLst/>
          </a:prstGeom>
        </p:spPr>
      </p:pic>
      <p:sp>
        <p:nvSpPr>
          <p:cNvPr id="8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Étape 3:Élaboration d’une stratégie</a:t>
            </a:r>
            <a:endParaRPr lang="fr-FR" dirty="0"/>
          </a:p>
        </p:txBody>
      </p:sp>
      <p:sp>
        <p:nvSpPr>
          <p:cNvPr id="4" name="Flèche vers la droite 6"/>
          <p:cNvSpPr/>
          <p:nvPr/>
        </p:nvSpPr>
        <p:spPr bwMode="auto">
          <a:xfrm>
            <a:off x="250520" y="4634184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Image 6" descr="figure_05-05.jpg"/>
          <p:cNvPicPr>
            <a:picLocks noChangeAspect="1"/>
          </p:cNvPicPr>
          <p:nvPr/>
        </p:nvPicPr>
        <p:blipFill>
          <a:blip r:embed="rId2" cstate="print"/>
          <a:srcRect r="11623"/>
          <a:stretch>
            <a:fillRect/>
          </a:stretch>
        </p:blipFill>
        <p:spPr>
          <a:xfrm>
            <a:off x="1883987" y="2091146"/>
            <a:ext cx="7009492" cy="3327061"/>
          </a:xfrm>
          <a:prstGeom prst="rect">
            <a:avLst/>
          </a:prstGeom>
        </p:spPr>
      </p:pic>
      <p:sp>
        <p:nvSpPr>
          <p:cNvPr id="9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Étape 4:La mise en application de la stratégie</a:t>
            </a:r>
            <a:endParaRPr lang="fr-FR" dirty="0"/>
          </a:p>
        </p:txBody>
      </p:sp>
      <p:sp>
        <p:nvSpPr>
          <p:cNvPr id="4" name="Flèche vers la droite 6"/>
          <p:cNvSpPr/>
          <p:nvPr/>
        </p:nvSpPr>
        <p:spPr bwMode="auto">
          <a:xfrm>
            <a:off x="225468" y="4922282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816274" y="1377863"/>
            <a:ext cx="6601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La mise en application se compose de cinq étapes: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878904" y="2066794"/>
            <a:ext cx="51231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Attribution de la responsabilité de la mise en application des stratégies aux personnes.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1941534" y="3507288"/>
            <a:ext cx="6450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Préparation des plans détaillés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1803747" y="4183694"/>
            <a:ext cx="6901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Établissement d’un calendrier de mise en application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780783" y="4874713"/>
            <a:ext cx="6901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Allocation de ressources appropriées aux personnes chargées de la mise en application du plan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1916482" y="5849655"/>
            <a:ext cx="62755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Attribution de responsabilité de réalisation de la mise en application des plans détaillés</a:t>
            </a:r>
            <a:endParaRPr lang="fr-FR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 cstate="print"/>
          <a:srcRect l="13437" t="21634" r="13380" b="6103"/>
          <a:stretch>
            <a:fillRect/>
          </a:stretch>
        </p:blipFill>
        <p:spPr bwMode="auto">
          <a:xfrm>
            <a:off x="5899228" y="2475403"/>
            <a:ext cx="3244772" cy="1802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Étape 5:L’évaluation de la stratégie</a:t>
            </a:r>
            <a:endParaRPr lang="fr-FR" dirty="0"/>
          </a:p>
        </p:txBody>
      </p:sp>
      <p:sp>
        <p:nvSpPr>
          <p:cNvPr id="4" name="Flèche vers la droite 6"/>
          <p:cNvSpPr/>
          <p:nvPr/>
        </p:nvSpPr>
        <p:spPr bwMode="auto">
          <a:xfrm>
            <a:off x="413359" y="5260485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803747" y="1741118"/>
            <a:ext cx="69018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Cette étape du processus de planification consiste à évaluer les stratégies pour savoir si elles ont permis ou non la réalisation des objectifs généraux établis à la première étape.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1741117" y="5273457"/>
            <a:ext cx="64509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Les gestionnaire doivent au fur et à mesure surveiller les progrès des plans, évaluer les niveau de rendement et apporter des corrections si nécessaire </a:t>
            </a:r>
            <a:endParaRPr lang="fr-FR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 cstate="print"/>
          <a:srcRect l="24507" t="35215" r="44225" b="32055"/>
          <a:stretch>
            <a:fillRect/>
          </a:stretch>
        </p:blipFill>
        <p:spPr bwMode="auto">
          <a:xfrm>
            <a:off x="1956178" y="3081401"/>
            <a:ext cx="3233518" cy="1903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 cstate="print"/>
          <a:srcRect l="18521" t="28265" r="38411" b="23954"/>
          <a:stretch>
            <a:fillRect/>
          </a:stretch>
        </p:blipFill>
        <p:spPr bwMode="auto">
          <a:xfrm>
            <a:off x="5699342" y="2891670"/>
            <a:ext cx="2993720" cy="18682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plans de rechange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906039" y="1164920"/>
            <a:ext cx="4747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Les plans de rechange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803748" y="1728592"/>
            <a:ext cx="37327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/>
              <a:t>Ils offrent la possibilité de remplacer rapidement le plan principal adopté si l’on observe une transformation importante des forces de l’environnement</a:t>
            </a:r>
            <a:endParaRPr lang="fr-FR" sz="1800" dirty="0"/>
          </a:p>
        </p:txBody>
      </p:sp>
      <p:sp>
        <p:nvSpPr>
          <p:cNvPr id="6" name="ZoneTexte 5"/>
          <p:cNvSpPr txBox="1"/>
          <p:nvPr/>
        </p:nvSpPr>
        <p:spPr>
          <a:xfrm>
            <a:off x="1866377" y="4334004"/>
            <a:ext cx="7064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Si tout se déroule suivant le scénario 1 , nous adopterons le plan A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1741118" y="4937343"/>
            <a:ext cx="7064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Si tout se déroule suivant le scénario 2 , nous adopterons le plan B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1793310" y="5665940"/>
            <a:ext cx="7064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Si tout se déroule suivant le scénario 3 , nous adopterons le plan C</a:t>
            </a:r>
            <a:endParaRPr lang="fr-FR" sz="16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 l="29408" t="37114" r="48197" b="31909"/>
          <a:stretch>
            <a:fillRect/>
          </a:stretch>
        </p:blipFill>
        <p:spPr bwMode="auto">
          <a:xfrm>
            <a:off x="5646771" y="1657553"/>
            <a:ext cx="3021242" cy="235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lèche vers la droite 6"/>
          <p:cNvSpPr/>
          <p:nvPr/>
        </p:nvSpPr>
        <p:spPr bwMode="auto">
          <a:xfrm>
            <a:off x="263046" y="5298063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obstacles à l’élaboration des objectifs et des plans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029217" y="1716067"/>
            <a:ext cx="66763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 service de la planification ne relève pas directement du P.D.G</a:t>
            </a:r>
            <a:endParaRPr lang="fr-FR" sz="1600" dirty="0"/>
          </a:p>
        </p:txBody>
      </p:sp>
      <p:sp>
        <p:nvSpPr>
          <p:cNvPr id="4" name="ZoneTexte 3"/>
          <p:cNvSpPr txBox="1"/>
          <p:nvPr/>
        </p:nvSpPr>
        <p:spPr>
          <a:xfrm>
            <a:off x="2217107" y="2668044"/>
            <a:ext cx="6450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Les objectifs particuliers autour desquels s’articulent les plans ne sont pas clairement établis.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2167003" y="3594970"/>
            <a:ext cx="69769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 processus de planification et les diverses activités concernées ne font pas l’objet d’examens périodiques en vue d’en vérifier l’efficacité.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2154476" y="4822521"/>
            <a:ext cx="6839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Les cadres supérieurs n’ont pas assez le temps pour se montrer créatifs et innovateurs.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2242161" y="5736921"/>
            <a:ext cx="6701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La formation donnée aux cadres pour les aider à accomplir leurs tâches de planification s’avère </a:t>
            </a:r>
            <a:r>
              <a:rPr lang="fr-FR" sz="1600" smtClean="0"/>
              <a:t>très limitée.</a:t>
            </a:r>
            <a:endParaRPr lang="fr-FR" sz="1600" dirty="0"/>
          </a:p>
        </p:txBody>
      </p:sp>
      <p:sp>
        <p:nvSpPr>
          <p:cNvPr id="8" name="Flèche vers la droite 6"/>
          <p:cNvSpPr/>
          <p:nvPr/>
        </p:nvSpPr>
        <p:spPr bwMode="auto">
          <a:xfrm>
            <a:off x="1102291" y="5761526"/>
            <a:ext cx="1064712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r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 dirty="0">
                <a:latin typeface="Arial Narrow" charset="0"/>
                <a:cs typeface="Tahoma" charset="0"/>
              </a:rPr>
              <a:t>Plan</a:t>
            </a:r>
          </a:p>
        </p:txBody>
      </p:sp>
      <p:sp>
        <p:nvSpPr>
          <p:cNvPr id="16387" name="Rectangle 9"/>
          <p:cNvSpPr>
            <a:spLocks noGrp="1" noChangeArrowheads="1"/>
          </p:cNvSpPr>
          <p:nvPr>
            <p:ph idx="1"/>
          </p:nvPr>
        </p:nvSpPr>
        <p:spPr>
          <a:xfrm>
            <a:off x="300625" y="1614334"/>
            <a:ext cx="8843375" cy="3888144"/>
          </a:xfrm>
        </p:spPr>
        <p:txBody>
          <a:bodyPr/>
          <a:lstStyle/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</a:pPr>
            <a:endParaRPr lang="fr-FR" sz="2000" b="1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</a:pPr>
            <a:r>
              <a:rPr lang="fr-FR" b="1" dirty="0" smtClean="0">
                <a:latin typeface="Arial" charset="0"/>
                <a:cs typeface="Arial" charset="0"/>
              </a:rPr>
              <a:t>Définition de la planification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</a:pPr>
            <a:r>
              <a:rPr lang="fr-FR" b="1" dirty="0" smtClean="0">
                <a:latin typeface="Arial" charset="0"/>
                <a:cs typeface="Arial" charset="0"/>
              </a:rPr>
              <a:t>Importance de la planification</a:t>
            </a:r>
          </a:p>
          <a:p>
            <a:pPr marL="514350" indent="-514350" eaLnBrk="1" hangingPunct="1">
              <a:lnSpc>
                <a:spcPct val="120000"/>
              </a:lnSpc>
            </a:pPr>
            <a:r>
              <a:rPr lang="fr-FR" b="1" dirty="0" smtClean="0">
                <a:latin typeface="Arial" charset="0"/>
                <a:cs typeface="Arial" charset="0"/>
              </a:rPr>
              <a:t>Étapes de la planification</a:t>
            </a:r>
          </a:p>
          <a:p>
            <a:pPr marL="514350" indent="-514350" eaLnBrk="1" hangingPunct="1">
              <a:lnSpc>
                <a:spcPct val="120000"/>
              </a:lnSpc>
            </a:pPr>
            <a:r>
              <a:rPr lang="fr-FR" b="1" dirty="0" smtClean="0">
                <a:latin typeface="Arial" charset="0"/>
                <a:cs typeface="Arial" charset="0"/>
              </a:rPr>
              <a:t>Obstacles de la planification</a:t>
            </a:r>
            <a:endParaRPr lang="fr-FR" b="1" dirty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b="1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b="1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sz="2800" b="1" dirty="0">
              <a:latin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dirty="0" smtClean="0">
                <a:latin typeface="Arial Narrow" charset="0"/>
                <a:cs typeface="Tahoma" charset="0"/>
              </a:rPr>
              <a:t>Objectif pour l’étudiant</a:t>
            </a:r>
            <a:endParaRPr lang="fr-FR" sz="32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413359" y="1519694"/>
            <a:ext cx="8730641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En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complétant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ce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chapitre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,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vous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devez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être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capables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de :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chemeClr val="hlink"/>
              </a:solidFill>
              <a:effectLst/>
              <a:uLnTx/>
              <a:uFillTx/>
              <a:latin typeface="+mn-lt"/>
              <a:ea typeface="ＭＳ Ｐゴシック" charset="0"/>
              <a:cs typeface="+mn-cs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475989" y="2480153"/>
            <a:ext cx="8104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Décrire la planification et son importance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488515" y="3281820"/>
            <a:ext cx="79665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Décrire les étapes du processus de planification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363255" y="4208746"/>
            <a:ext cx="83298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Enumérer les principaux obstacles à la planification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lèche vers la droite 6"/>
          <p:cNvSpPr/>
          <p:nvPr/>
        </p:nvSpPr>
        <p:spPr bwMode="auto">
          <a:xfrm>
            <a:off x="187890" y="1703093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410" name="Titre 4"/>
          <p:cNvSpPr>
            <a:spLocks noGrp="1"/>
          </p:cNvSpPr>
          <p:nvPr>
            <p:ph type="title"/>
          </p:nvPr>
        </p:nvSpPr>
        <p:spPr>
          <a:xfrm>
            <a:off x="123826" y="0"/>
            <a:ext cx="9020174" cy="968375"/>
          </a:xfrm>
        </p:spPr>
        <p:txBody>
          <a:bodyPr/>
          <a:lstStyle/>
          <a:p>
            <a:pPr eaLnBrk="1" hangingPunct="1"/>
            <a:r>
              <a:rPr lang="fr-FR" dirty="0" smtClean="0">
                <a:latin typeface="Arial" charset="0"/>
                <a:cs typeface="Arial" charset="0"/>
              </a:rPr>
              <a:t>Définition</a:t>
            </a:r>
            <a:br>
              <a:rPr lang="fr-FR" dirty="0" smtClean="0">
                <a:latin typeface="Arial" charset="0"/>
                <a:cs typeface="Arial" charset="0"/>
              </a:rPr>
            </a:br>
            <a:endParaRPr lang="fr-FR" dirty="0">
              <a:latin typeface="Arial Narrow" charset="0"/>
              <a:cs typeface="Tahoma" charset="0"/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2179528" y="1440493"/>
            <a:ext cx="59623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2167003" y="1841325"/>
            <a:ext cx="43590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La planification est un processus que les gestionnaire utilisent pour déterminer et choisir des objectifs et des plans d’action qui conviennent à leur organisation.</a:t>
            </a:r>
            <a:endParaRPr lang="fr-FR" sz="1600" dirty="0"/>
          </a:p>
        </p:txBody>
      </p:sp>
      <p:sp>
        <p:nvSpPr>
          <p:cNvPr id="17" name="ZoneTexte 16"/>
          <p:cNvSpPr txBox="1"/>
          <p:nvPr/>
        </p:nvSpPr>
        <p:spPr>
          <a:xfrm>
            <a:off x="2091847" y="3419605"/>
            <a:ext cx="5974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 smtClean="0"/>
              <a:t>Les gestionnaires doivent poser des questions suivantes</a:t>
            </a:r>
          </a:p>
          <a:p>
            <a:r>
              <a:rPr lang="fr-FR" sz="1600" b="1" dirty="0" smtClean="0"/>
              <a:t> lors des tâches de planification:</a:t>
            </a:r>
            <a:endParaRPr lang="fr-FR" sz="1600" b="1" dirty="0"/>
          </a:p>
        </p:txBody>
      </p:sp>
      <p:sp>
        <p:nvSpPr>
          <p:cNvPr id="19" name="ZoneTexte 18"/>
          <p:cNvSpPr txBox="1"/>
          <p:nvPr/>
        </p:nvSpPr>
        <p:spPr>
          <a:xfrm>
            <a:off x="1853852" y="4171167"/>
            <a:ext cx="697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Possédons-nous suffisamment de ressources pour atteindre nos buts?</a:t>
            </a:r>
            <a:endParaRPr lang="fr-FR" sz="1600" dirty="0"/>
          </a:p>
        </p:txBody>
      </p:sp>
      <p:sp>
        <p:nvSpPr>
          <p:cNvPr id="22" name="ZoneTexte 21"/>
          <p:cNvSpPr txBox="1"/>
          <p:nvPr/>
        </p:nvSpPr>
        <p:spPr>
          <a:xfrm>
            <a:off x="1828800" y="4697260"/>
            <a:ext cx="3933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Quelles ressources faudrait-il acquérir?</a:t>
            </a:r>
            <a:endParaRPr lang="fr-FR" sz="1600" dirty="0"/>
          </a:p>
        </p:txBody>
      </p:sp>
      <p:sp>
        <p:nvSpPr>
          <p:cNvPr id="23" name="ZoneTexte 22"/>
          <p:cNvSpPr txBox="1"/>
          <p:nvPr/>
        </p:nvSpPr>
        <p:spPr>
          <a:xfrm>
            <a:off x="1803749" y="5323562"/>
            <a:ext cx="29811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Combien coûteront-elles?</a:t>
            </a:r>
            <a:endParaRPr lang="fr-FR" sz="1600" dirty="0"/>
          </a:p>
        </p:txBody>
      </p:sp>
      <p:sp>
        <p:nvSpPr>
          <p:cNvPr id="24" name="ZoneTexte 23"/>
          <p:cNvSpPr txBox="1"/>
          <p:nvPr/>
        </p:nvSpPr>
        <p:spPr>
          <a:xfrm>
            <a:off x="1916483" y="5887233"/>
            <a:ext cx="4371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Avons-nous les moyens de nous les procurer?</a:t>
            </a:r>
            <a:endParaRPr lang="fr-FR" sz="1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l="30930" t="36822" r="50563" b="32785"/>
          <a:stretch>
            <a:fillRect/>
          </a:stretch>
        </p:blipFill>
        <p:spPr bwMode="auto">
          <a:xfrm>
            <a:off x="6479838" y="1240076"/>
            <a:ext cx="2223835" cy="2054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L’importance de la planification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878904" y="2041741"/>
            <a:ext cx="32567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C’est une façon pratique d’amener les gestionnaires à participer à la prise de décision</a:t>
            </a:r>
            <a:endParaRPr lang="fr-FR" sz="1600" dirty="0"/>
          </a:p>
        </p:txBody>
      </p:sp>
      <p:sp>
        <p:nvSpPr>
          <p:cNvPr id="4" name="ZoneTexte 3"/>
          <p:cNvSpPr txBox="1"/>
          <p:nvPr/>
        </p:nvSpPr>
        <p:spPr>
          <a:xfrm>
            <a:off x="2029216" y="3594970"/>
            <a:ext cx="2918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 plan  est nécessaire de donner à l’entreprise une direction et un but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2229633" y="5311036"/>
            <a:ext cx="26304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Il aide à coordonner le travail des gestionnaires des divers services d’une même entreprise 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5774498" y="4033381"/>
            <a:ext cx="3369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 Il permet à une entreprise de composer avec le changement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5686817" y="5523978"/>
            <a:ext cx="36200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Il simplifie le contrôle de gestion</a:t>
            </a:r>
            <a:endParaRPr lang="fr-FR" sz="1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24676" t="37845" r="43549" b="30886"/>
          <a:stretch>
            <a:fillRect/>
          </a:stretch>
        </p:blipFill>
        <p:spPr bwMode="auto">
          <a:xfrm>
            <a:off x="5363963" y="1778696"/>
            <a:ext cx="3780037" cy="2092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lèche vers la droite 6"/>
          <p:cNvSpPr/>
          <p:nvPr/>
        </p:nvSpPr>
        <p:spPr bwMode="auto">
          <a:xfrm>
            <a:off x="175364" y="1953614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L’horizon temporel des plans</a:t>
            </a:r>
            <a:endParaRPr lang="fr-FR" dirty="0"/>
          </a:p>
        </p:txBody>
      </p:sp>
      <p:sp>
        <p:nvSpPr>
          <p:cNvPr id="9" name="Flèche vers la droite 6"/>
          <p:cNvSpPr/>
          <p:nvPr/>
        </p:nvSpPr>
        <p:spPr bwMode="auto">
          <a:xfrm>
            <a:off x="526093" y="2329395"/>
            <a:ext cx="1490597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  <p:pic>
        <p:nvPicPr>
          <p:cNvPr id="6" name="Image 5" descr="figure_05-03.jpg"/>
          <p:cNvPicPr>
            <a:picLocks noChangeAspect="1"/>
          </p:cNvPicPr>
          <p:nvPr/>
        </p:nvPicPr>
        <p:blipFill>
          <a:blip r:embed="rId2" cstate="print"/>
          <a:srcRect r="15067"/>
          <a:stretch>
            <a:fillRect/>
          </a:stretch>
        </p:blipFill>
        <p:spPr>
          <a:xfrm>
            <a:off x="1937995" y="1870754"/>
            <a:ext cx="7556732" cy="4298314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 bwMode="auto">
          <a:xfrm>
            <a:off x="5776586" y="5175336"/>
            <a:ext cx="1152394" cy="0"/>
          </a:xfrm>
          <a:prstGeom prst="line">
            <a:avLst/>
          </a:prstGeom>
          <a:ln>
            <a:solidFill>
              <a:srgbClr val="99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étapes du processus de planification</a:t>
            </a:r>
            <a:endParaRPr lang="fr-FR" dirty="0"/>
          </a:p>
        </p:txBody>
      </p:sp>
      <p:sp>
        <p:nvSpPr>
          <p:cNvPr id="9" name="Flèche vers la droite 6"/>
          <p:cNvSpPr/>
          <p:nvPr/>
        </p:nvSpPr>
        <p:spPr bwMode="auto">
          <a:xfrm>
            <a:off x="300624" y="3481789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6" name="Image 5" descr="figure_05-0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24849" y="1637200"/>
            <a:ext cx="7599510" cy="4910220"/>
          </a:xfrm>
          <a:prstGeom prst="rect">
            <a:avLst/>
          </a:prstGeom>
        </p:spPr>
      </p:pic>
      <p:sp>
        <p:nvSpPr>
          <p:cNvPr id="8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Étape 1:Détermination de la vision, la mission et des objectifs généraux</a:t>
            </a:r>
            <a:endParaRPr lang="fr-FR" dirty="0"/>
          </a:p>
        </p:txBody>
      </p:sp>
      <p:sp>
        <p:nvSpPr>
          <p:cNvPr id="10" name="Flèche vers la droite 6"/>
          <p:cNvSpPr/>
          <p:nvPr/>
        </p:nvSpPr>
        <p:spPr bwMode="auto">
          <a:xfrm>
            <a:off x="225468" y="3744836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771816" y="1282424"/>
            <a:ext cx="2805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q"/>
            </a:pPr>
            <a:r>
              <a:rPr lang="fr-FR" sz="1800" dirty="0" smtClean="0">
                <a:solidFill>
                  <a:srgbClr val="FF0000"/>
                </a:solidFill>
              </a:rPr>
              <a:t>La vision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1901133" y="3673483"/>
            <a:ext cx="47311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800" dirty="0" smtClean="0"/>
              <a:t>Pour qu’une entreprise soit prospère, il faut que ses dirigeants se forment une image de la position qu’ils désirent lui faire atteindre sur le marché.</a:t>
            </a:r>
            <a:endParaRPr lang="fr-FR" sz="1800" dirty="0"/>
          </a:p>
        </p:txBody>
      </p:sp>
      <p:sp>
        <p:nvSpPr>
          <p:cNvPr id="14" name="ZoneTexte 13"/>
          <p:cNvSpPr txBox="1"/>
          <p:nvPr/>
        </p:nvSpPr>
        <p:spPr>
          <a:xfrm>
            <a:off x="1903249" y="1803578"/>
            <a:ext cx="4664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800" dirty="0" smtClean="0"/>
              <a:t>Une déclaration générale qui aide à tracer un portrait d’ensemble de l’organisation ou qui constitue un énoncé de ses intentions pour l’avenir.</a:t>
            </a:r>
            <a:endParaRPr lang="fr-FR" sz="1800" dirty="0"/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2" cstate="print"/>
          <a:srcRect l="11507" t="50557" r="76423" b="17589"/>
          <a:stretch>
            <a:fillRect/>
          </a:stretch>
        </p:blipFill>
        <p:spPr bwMode="auto">
          <a:xfrm>
            <a:off x="7073500" y="1605100"/>
            <a:ext cx="1552658" cy="23047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Espace réservé du contenu 1"/>
          <p:cNvSpPr>
            <a:spLocks noGrp="1"/>
          </p:cNvSpPr>
          <p:nvPr>
            <p:ph idx="11"/>
          </p:nvPr>
        </p:nvSpPr>
        <p:spPr>
          <a:xfrm>
            <a:off x="0" y="141544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Étape 1:Détermination de la vision, la mission et des objectifs généraux</a:t>
            </a:r>
            <a:endParaRPr lang="fr-FR" dirty="0"/>
          </a:p>
        </p:txBody>
      </p:sp>
      <p:sp>
        <p:nvSpPr>
          <p:cNvPr id="10" name="Flèche vers la droite 6"/>
          <p:cNvSpPr/>
          <p:nvPr/>
        </p:nvSpPr>
        <p:spPr bwMode="auto">
          <a:xfrm>
            <a:off x="212942" y="3757362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771816" y="1282424"/>
            <a:ext cx="2805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q"/>
            </a:pPr>
            <a:r>
              <a:rPr lang="fr-FR" sz="1800" dirty="0" smtClean="0">
                <a:solidFill>
                  <a:srgbClr val="FF0000"/>
                </a:solidFill>
              </a:rPr>
              <a:t>La mission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903249" y="1803578"/>
            <a:ext cx="55246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800" dirty="0" smtClean="0"/>
              <a:t>Une déclaration générale de la raison d’être d’une organisation qui indique ses valeurs, ses produits et sa clientèle cible, ainsi que ce qui la distingue des organisations concurrentes.</a:t>
            </a:r>
            <a:endParaRPr lang="fr-FR" sz="1800" dirty="0"/>
          </a:p>
        </p:txBody>
      </p:sp>
      <p:sp>
        <p:nvSpPr>
          <p:cNvPr id="9" name="ZoneTexte 8"/>
          <p:cNvSpPr txBox="1"/>
          <p:nvPr/>
        </p:nvSpPr>
        <p:spPr>
          <a:xfrm>
            <a:off x="1954059" y="4158639"/>
            <a:ext cx="4866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800" dirty="0" smtClean="0"/>
              <a:t>Pourquoi sommes nous en affaires?</a:t>
            </a:r>
            <a:endParaRPr lang="fr-FR" sz="1800" dirty="0"/>
          </a:p>
        </p:txBody>
      </p:sp>
      <p:sp>
        <p:nvSpPr>
          <p:cNvPr id="16" name="ZoneTexte 15"/>
          <p:cNvSpPr txBox="1"/>
          <p:nvPr/>
        </p:nvSpPr>
        <p:spPr>
          <a:xfrm>
            <a:off x="1753645" y="5198298"/>
            <a:ext cx="43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800" dirty="0" smtClean="0"/>
              <a:t>Quel domaine faut-il exploiter?</a:t>
            </a:r>
            <a:endParaRPr lang="fr-FR" sz="1800" dirty="0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/>
          <a:srcRect l="27127" t="35361" r="47352" b="30593"/>
          <a:stretch>
            <a:fillRect/>
          </a:stretch>
        </p:blipFill>
        <p:spPr bwMode="auto">
          <a:xfrm>
            <a:off x="6213438" y="3152786"/>
            <a:ext cx="2692567" cy="2020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Espace réservé du contenu 1"/>
          <p:cNvSpPr>
            <a:spLocks noGrp="1"/>
          </p:cNvSpPr>
          <p:nvPr>
            <p:ph idx="11"/>
          </p:nvPr>
        </p:nvSpPr>
        <p:spPr>
          <a:xfrm>
            <a:off x="0" y="147807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r>
              <a:rPr lang="fr-FR" dirty="0" smtClean="0">
                <a:latin typeface="Arial" charset="0"/>
                <a:cs typeface="Arial" charset="0"/>
              </a:rPr>
              <a:t>Planification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Importance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Horizon temporel 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/>
              <a:t>des plans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Hiérarchie des objectifs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Les Étapes de la planification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1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2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3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4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dirty="0" smtClean="0"/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dirty="0" smtClean="0"/>
              <a:t>Étape 5</a:t>
            </a:r>
          </a:p>
          <a:p>
            <a:pPr lvl="1">
              <a:spcAft>
                <a:spcPts val="200"/>
              </a:spcAft>
              <a:buNone/>
              <a:defRPr/>
            </a:pPr>
            <a:r>
              <a:rPr lang="fr-FR" sz="1100" b="1" cap="small" dirty="0" smtClean="0">
                <a:solidFill>
                  <a:srgbClr val="C00000"/>
                </a:solidFill>
                <a:latin typeface="Arial" charset="0"/>
                <a:ea typeface="ＭＳ Ｐゴシック" charset="0"/>
                <a:cs typeface="Arial" charset="0"/>
              </a:rPr>
              <a:t>Obstacles a L’élaboration des plans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 cap="flat" cmpd="sng" algn="ctr">
          <a:solidFill>
            <a:srgbClr val="990000"/>
          </a:solidFill>
          <a:prstDash val="solid"/>
          <a:round/>
          <a:headEnd type="none" w="med" len="med"/>
          <a:tailEnd type="arrow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9050" cap="flat" cmpd="sng" algn="ctr">
          <a:solidFill>
            <a:srgbClr val="990000"/>
          </a:solidFill>
          <a:prstDash val="solid"/>
          <a:round/>
          <a:headEnd type="none" w="med" len="med"/>
          <a:tailEnd type="arrow"/>
        </a:ln>
        <a:effectLst/>
      </a:spPr>
      <a:bodyPr/>
      <a:lstStyle/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4C7013"/>
        </a:dk2>
        <a:lt2>
          <a:srgbClr val="0061B2"/>
        </a:lt2>
        <a:accent1>
          <a:srgbClr val="FEA501"/>
        </a:accent1>
        <a:accent2>
          <a:srgbClr val="C8A058"/>
        </a:accent2>
        <a:accent3>
          <a:srgbClr val="FFFFFF"/>
        </a:accent3>
        <a:accent4>
          <a:srgbClr val="000000"/>
        </a:accent4>
        <a:accent5>
          <a:srgbClr val="FECFAA"/>
        </a:accent5>
        <a:accent6>
          <a:srgbClr val="B5914F"/>
        </a:accent6>
        <a:hlink>
          <a:srgbClr val="C40505"/>
        </a:hlink>
        <a:folHlink>
          <a:srgbClr val="91919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Standarddesign">
  <a:themeElements>
    <a:clrScheme name="">
      <a:dk1>
        <a:srgbClr val="000000"/>
      </a:dk1>
      <a:lt1>
        <a:srgbClr val="FFFFFF"/>
      </a:lt1>
      <a:dk2>
        <a:srgbClr val="4C7013"/>
      </a:dk2>
      <a:lt2>
        <a:srgbClr val="0061B2"/>
      </a:lt2>
      <a:accent1>
        <a:srgbClr val="FEA501"/>
      </a:accent1>
      <a:accent2>
        <a:srgbClr val="C8A058"/>
      </a:accent2>
      <a:accent3>
        <a:srgbClr val="FFFFFF"/>
      </a:accent3>
      <a:accent4>
        <a:srgbClr val="000000"/>
      </a:accent4>
      <a:accent5>
        <a:srgbClr val="FECFAA"/>
      </a:accent5>
      <a:accent6>
        <a:srgbClr val="B5914F"/>
      </a:accent6>
      <a:hlink>
        <a:srgbClr val="990000"/>
      </a:hlink>
      <a:folHlink>
        <a:srgbClr val="990000"/>
      </a:folHlink>
    </a:clrScheme>
    <a:fontScheme name="Standard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4C7013"/>
        </a:dk2>
        <a:lt2>
          <a:srgbClr val="0061B2"/>
        </a:lt2>
        <a:accent1>
          <a:srgbClr val="FEA501"/>
        </a:accent1>
        <a:accent2>
          <a:srgbClr val="C8A058"/>
        </a:accent2>
        <a:accent3>
          <a:srgbClr val="FFFFFF"/>
        </a:accent3>
        <a:accent4>
          <a:srgbClr val="000000"/>
        </a:accent4>
        <a:accent5>
          <a:srgbClr val="FECFAA"/>
        </a:accent5>
        <a:accent6>
          <a:srgbClr val="B5914F"/>
        </a:accent6>
        <a:hlink>
          <a:srgbClr val="C40505"/>
        </a:hlink>
        <a:folHlink>
          <a:srgbClr val="91919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19636</TotalTime>
  <Words>1156</Words>
  <Application>Microsoft Office PowerPoint</Application>
  <PresentationFormat>Affichage à l'écran (4:3)</PresentationFormat>
  <Paragraphs>612</Paragraphs>
  <Slides>17</Slides>
  <Notes>3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17</vt:i4>
      </vt:variant>
    </vt:vector>
  </HeadingPairs>
  <TitlesOfParts>
    <vt:vector size="19" baseType="lpstr">
      <vt:lpstr>Standarddesign</vt:lpstr>
      <vt:lpstr>1_Standarddesign</vt:lpstr>
      <vt:lpstr>CHAPITRE 5 : Les processus de planification </vt:lpstr>
      <vt:lpstr>Plan</vt:lpstr>
      <vt:lpstr>Objectif pour l’étudiant</vt:lpstr>
      <vt:lpstr>Définition </vt:lpstr>
      <vt:lpstr>L’importance de la planification</vt:lpstr>
      <vt:lpstr>L’horizon temporel des plans</vt:lpstr>
      <vt:lpstr>Les étapes du processus de planification</vt:lpstr>
      <vt:lpstr>Étape 1:Détermination de la vision, la mission et des objectifs généraux</vt:lpstr>
      <vt:lpstr>Étape 1:Détermination de la vision, la mission et des objectifs généraux</vt:lpstr>
      <vt:lpstr>Étape 1:Détermination de la vision, la mission et des objectifs généraux</vt:lpstr>
      <vt:lpstr>Étape 2:Analyse de l’environnement de l’organisation</vt:lpstr>
      <vt:lpstr>Étape 2:Analyse de l’environnement de l’organisation</vt:lpstr>
      <vt:lpstr>Étape 3:Élaboration d’une stratégie</vt:lpstr>
      <vt:lpstr>Étape 4:La mise en application de la stratégie</vt:lpstr>
      <vt:lpstr>Étape 5:L’évaluation de la stratégie</vt:lpstr>
      <vt:lpstr>Les plans de rechange</vt:lpstr>
      <vt:lpstr>Les obstacles à l’élaboration des objectifs et des plans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seli</dc:creator>
  <dc:description>PresentationLoad.com</dc:description>
  <cp:lastModifiedBy>apedomeseli@yahoo.fr</cp:lastModifiedBy>
  <cp:revision>1646</cp:revision>
  <dcterms:created xsi:type="dcterms:W3CDTF">2007-11-27T23:54:21Z</dcterms:created>
  <dcterms:modified xsi:type="dcterms:W3CDTF">2019-10-08T01:28:45Z</dcterms:modified>
</cp:coreProperties>
</file>

<file path=docProps/thumbnail.jpeg>
</file>